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0059685014049"/>
          <c:y val="0.15899830123275405"/>
          <c:w val="0.82764107611548554"/>
          <c:h val="0.6714577865266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Лист2!$B$3:$H$3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Лист2!$B$4:$H$4</c:f>
              <c:numCache>
                <c:formatCode>#,##0.0</c:formatCode>
                <c:ptCount val="7"/>
                <c:pt idx="0">
                  <c:v>37616</c:v>
                </c:pt>
                <c:pt idx="1">
                  <c:v>40022.800000000003</c:v>
                </c:pt>
                <c:pt idx="2">
                  <c:v>79533.899999999994</c:v>
                </c:pt>
                <c:pt idx="3">
                  <c:v>83344.600000000006</c:v>
                </c:pt>
                <c:pt idx="4">
                  <c:v>67911.649999999994</c:v>
                </c:pt>
                <c:pt idx="5">
                  <c:v>84416</c:v>
                </c:pt>
                <c:pt idx="6">
                  <c:v>133622.5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Лист2!$B$3:$H$3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Лист2!$B$5:$H$5</c:f>
              <c:numCache>
                <c:formatCode>#,##0.0</c:formatCode>
                <c:ptCount val="7"/>
                <c:pt idx="0">
                  <c:v>38420.199999999997</c:v>
                </c:pt>
                <c:pt idx="1">
                  <c:v>43052.2</c:v>
                </c:pt>
                <c:pt idx="2">
                  <c:v>77680.3</c:v>
                </c:pt>
                <c:pt idx="3">
                  <c:v>82847</c:v>
                </c:pt>
                <c:pt idx="4">
                  <c:v>69615.5</c:v>
                </c:pt>
                <c:pt idx="5">
                  <c:v>86311.2</c:v>
                </c:pt>
                <c:pt idx="6">
                  <c:v>132914.9</c:v>
                </c:pt>
              </c:numCache>
            </c:numRef>
          </c:val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Профицит (+)/ Дефицит (-)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Лист2!$B$3:$H$3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Лист2!$B$6:$H$6</c:f>
              <c:numCache>
                <c:formatCode>#,##0.0</c:formatCode>
                <c:ptCount val="7"/>
                <c:pt idx="0">
                  <c:v>-804.19999999999709</c:v>
                </c:pt>
                <c:pt idx="1">
                  <c:v>-3029.3999999999942</c:v>
                </c:pt>
                <c:pt idx="2">
                  <c:v>1853.5999999999913</c:v>
                </c:pt>
                <c:pt idx="3">
                  <c:v>497.60000000000582</c:v>
                </c:pt>
                <c:pt idx="4">
                  <c:v>-1703.8500000000058</c:v>
                </c:pt>
                <c:pt idx="5">
                  <c:v>-1895.1999999999971</c:v>
                </c:pt>
                <c:pt idx="6">
                  <c:v>707.60000000000582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861896"/>
        <c:axId val="423862288"/>
      </c:barChart>
      <c:catAx>
        <c:axId val="42386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862288"/>
        <c:crosses val="autoZero"/>
        <c:auto val="1"/>
        <c:lblAlgn val="ctr"/>
        <c:lblOffset val="100"/>
        <c:noMultiLvlLbl val="0"/>
      </c:catAx>
      <c:valAx>
        <c:axId val="42386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86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07302717399848E-2"/>
          <c:y val="4.6864349011588279E-2"/>
          <c:w val="0.44228210246174315"/>
          <c:h val="0.90627130197682348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Лист1!$E$4:$E$5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Лист1!$J$4:$J$5</c:f>
              <c:numCache>
                <c:formatCode>0.0</c:formatCode>
                <c:ptCount val="2"/>
                <c:pt idx="0" formatCode="General">
                  <c:v>14000</c:v>
                </c:pt>
                <c:pt idx="1">
                  <c:v>120652.2</c:v>
                </c:pt>
              </c:numCache>
            </c:numRef>
          </c:val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Лист1!$E$4:$E$5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Лист1!$K$4:$K$5</c:f>
              <c:numCache>
                <c:formatCode>0.0</c:formatCode>
                <c:ptCount val="2"/>
                <c:pt idx="0">
                  <c:v>10.397156526220886</c:v>
                </c:pt>
                <c:pt idx="1">
                  <c:v>89.602843473779103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'Лист1 (2)'!$A$4:$A$11</c:f>
              <c:strCache>
                <c:ptCount val="8"/>
                <c:pt idx="0">
                  <c:v>Налог на доходы физических лиц</c:v>
                </c:pt>
                <c:pt idx="1">
                  <c:v>Акцизы на топливо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 от использования имущества</c:v>
                </c:pt>
                <c:pt idx="5">
                  <c:v>Доход от реализации имущества</c:v>
                </c:pt>
                <c:pt idx="6">
                  <c:v>Штрафы, неустойки, пени</c:v>
                </c:pt>
                <c:pt idx="7">
                  <c:v>Инициативные платежи</c:v>
                </c:pt>
              </c:strCache>
            </c:strRef>
          </c:cat>
          <c:val>
            <c:numRef>
              <c:f>'Лист1 (2)'!$B$4:$B$11</c:f>
              <c:numCache>
                <c:formatCode>0.0</c:formatCode>
                <c:ptCount val="8"/>
                <c:pt idx="0">
                  <c:v>8387.2999999999993</c:v>
                </c:pt>
                <c:pt idx="1">
                  <c:v>3142</c:v>
                </c:pt>
                <c:pt idx="2">
                  <c:v>404.1</c:v>
                </c:pt>
                <c:pt idx="3">
                  <c:v>1013.3</c:v>
                </c:pt>
                <c:pt idx="4">
                  <c:v>860.3</c:v>
                </c:pt>
                <c:pt idx="5">
                  <c:v>126.9</c:v>
                </c:pt>
                <c:pt idx="6">
                  <c:v>30</c:v>
                </c:pt>
                <c:pt idx="7">
                  <c:v>36.1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'Лист1 (2)'!$A$4:$A$11</c:f>
              <c:strCache>
                <c:ptCount val="8"/>
                <c:pt idx="0">
                  <c:v>Налог на доходы физических лиц</c:v>
                </c:pt>
                <c:pt idx="1">
                  <c:v>Акцизы на топливо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 от использования имущества</c:v>
                </c:pt>
                <c:pt idx="5">
                  <c:v>Доход от реализации имущества</c:v>
                </c:pt>
                <c:pt idx="6">
                  <c:v>Штрафы, неустойки, пени</c:v>
                </c:pt>
                <c:pt idx="7">
                  <c:v>Инициативные платежи</c:v>
                </c:pt>
              </c:strCache>
            </c:strRef>
          </c:cat>
          <c:val>
            <c:numRef>
              <c:f>'Лист1 (2)'!$C$4:$C$11</c:f>
              <c:numCache>
                <c:formatCode>0.0</c:formatCode>
                <c:ptCount val="8"/>
                <c:pt idx="0">
                  <c:v>8761.7000000000007</c:v>
                </c:pt>
                <c:pt idx="1">
                  <c:v>3571.1</c:v>
                </c:pt>
                <c:pt idx="2">
                  <c:v>412.8</c:v>
                </c:pt>
                <c:pt idx="3">
                  <c:v>1219.7</c:v>
                </c:pt>
                <c:pt idx="4">
                  <c:v>864.4</c:v>
                </c:pt>
                <c:pt idx="5">
                  <c:v>126.9</c:v>
                </c:pt>
                <c:pt idx="6">
                  <c:v>30</c:v>
                </c:pt>
                <c:pt idx="7">
                  <c:v>36.1</c:v>
                </c:pt>
              </c:numCache>
            </c:numRef>
          </c:val>
        </c:ser>
        <c:ser>
          <c:idx val="2"/>
          <c:order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'Лист1 (2)'!$A$4:$A$11</c:f>
              <c:strCache>
                <c:ptCount val="8"/>
                <c:pt idx="0">
                  <c:v>Налог на доходы физических лиц</c:v>
                </c:pt>
                <c:pt idx="1">
                  <c:v>Акцизы на топливо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 от использования имущества</c:v>
                </c:pt>
                <c:pt idx="5">
                  <c:v>Доход от реализации имущества</c:v>
                </c:pt>
                <c:pt idx="6">
                  <c:v>Штрафы, неустойки, пени</c:v>
                </c:pt>
                <c:pt idx="7">
                  <c:v>Инициативные платежи</c:v>
                </c:pt>
              </c:strCache>
            </c:strRef>
          </c:cat>
          <c:val>
            <c:numRef>
              <c:f>'Лист1 (2)'!$D$4:$D$11</c:f>
              <c:numCache>
                <c:formatCode>0.0</c:formatCode>
                <c:ptCount val="8"/>
                <c:pt idx="0">
                  <c:v>104.46389183646704</c:v>
                </c:pt>
                <c:pt idx="1">
                  <c:v>113.65690642902611</c:v>
                </c:pt>
                <c:pt idx="2">
                  <c:v>102.15293244246473</c:v>
                </c:pt>
                <c:pt idx="3">
                  <c:v>120.36909108852265</c:v>
                </c:pt>
                <c:pt idx="4">
                  <c:v>100.47657793792864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8305896602999"/>
          <c:y val="0.17301506686981499"/>
          <c:w val="0.72559599185156598"/>
          <c:h val="0.80920941256136802"/>
        </c:manualLayout>
      </c:layout>
      <c:pieChart>
        <c:varyColors val="1"/>
        <c:ser>
          <c:idx val="0"/>
          <c:order val="0"/>
          <c:spPr>
            <a:solidFill>
              <a:srgbClr val="5B9BD5"/>
            </a:solidFill>
            <a:ln w="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0">
                <a:noFill/>
              </a:ln>
            </c:spPr>
          </c:dPt>
          <c:dLbls>
            <c:dLbl>
              <c:idx val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4C6F9F83-F079-4A85-91F2-6B17564A25CE}" type="CATEGORYNAME">
                      <a:rPr lang="ru-RU" sz="1000" b="0" strike="noStrike" spc="-1">
                        <a:solidFill>
                          <a:srgbClr val="000000"/>
                        </a:solidFill>
                        <a:latin typeface="Calibri"/>
                      </a:rPr>
                      <a:pPr/>
                      <a:t>[ИМЯ КАТЕГОРИИ]</a:t>
                    </a:fld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Calibri"/>
                      </a:rPr>
                      <a:t>
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438A51-F019-4369-B13D-CDA282D25424}" type="CATEGORYNAME">
                      <a:rPr lang="ru-RU" sz="1000" b="0" strike="noStrike" spc="-1">
                        <a:solidFill>
                          <a:srgbClr val="000000"/>
                        </a:solidFill>
                        <a:latin typeface="Calibri"/>
                      </a:rPr>
                      <a:pPr/>
                      <a:t>[ИМЯ КАТЕГОРИИ]</a:t>
                    </a:fld>
                    <a:r>
                      <a:rPr lang="ru-RU" sz="1000" b="0" strike="noStrike" spc="-1">
                        <a:solidFill>
                          <a:srgbClr val="5B9BD5"/>
                        </a:solidFill>
                        <a:latin typeface="Calibri"/>
                      </a:rPr>
                      <a:t>
</a:t>
                    </a: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Calibri"/>
                      </a:rPr>
                      <a:t>90%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'Лист1 (4)'!$A$4:$A$6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'Лист1 (4)'!$C$4:$C$6</c:f>
              <c:numCache>
                <c:formatCode>0.0</c:formatCode>
                <c:ptCount val="3"/>
                <c:pt idx="0" formatCode="General">
                  <c:v>9377.7999999999993</c:v>
                </c:pt>
                <c:pt idx="1">
                  <c:v>2278.6</c:v>
                </c:pt>
                <c:pt idx="2">
                  <c:v>106943.4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2929567880201"/>
          <c:y val="0.16068003487358301"/>
          <c:w val="0.58795508676420605"/>
          <c:h val="0.76904969485614705"/>
        </c:manualLayout>
      </c:layout>
      <c:pieChart>
        <c:varyColors val="1"/>
        <c:ser>
          <c:idx val="0"/>
          <c:order val="0"/>
          <c:spPr>
            <a:solidFill>
              <a:srgbClr val="5B9BD5"/>
            </a:solidFill>
            <a:ln w="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0">
                <a:noFill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4"/>
            <c:bubble3D val="0"/>
            <c:spPr>
              <a:solidFill>
                <a:srgbClr val="4472C4"/>
              </a:solidFill>
              <a:ln w="0">
                <a:noFill/>
              </a:ln>
            </c:spPr>
          </c:dPt>
          <c:dPt>
            <c:idx val="5"/>
            <c:bubble3D val="0"/>
            <c:spPr>
              <a:solidFill>
                <a:srgbClr val="70AD47"/>
              </a:solidFill>
              <a:ln w="0">
                <a:noFill/>
              </a:ln>
            </c:spPr>
          </c:dPt>
          <c:dPt>
            <c:idx val="6"/>
            <c:bubble3D val="0"/>
            <c:spPr>
              <a:solidFill>
                <a:srgbClr val="255E91"/>
              </a:solidFill>
              <a:ln w="0">
                <a:noFill/>
              </a:ln>
            </c:spPr>
          </c:dPt>
          <c:dLbls>
            <c:dLbl>
              <c:idx val="0"/>
              <c:layout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5B9BD5"/>
                      </a:solidFill>
                      <a:latin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ED7D31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A5A5A5"/>
                      </a:solidFill>
                      <a:latin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FFC000"/>
                      </a:solidFill>
                      <a:latin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4472C4"/>
                      </a:solidFill>
                      <a:latin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70AD47"/>
                      </a:solidFill>
                      <a:latin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255E91"/>
                      </a:solidFill>
                      <a:latin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'Лист1 (3)'!$B$3:$B$9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правоохранительные органы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'Лист1 (3)'!$C$3:$C$9</c:f>
              <c:numCache>
                <c:formatCode>General</c:formatCode>
                <c:ptCount val="7"/>
                <c:pt idx="0">
                  <c:v>11627.7</c:v>
                </c:pt>
                <c:pt idx="1">
                  <c:v>32.5</c:v>
                </c:pt>
                <c:pt idx="2" formatCode="0.0">
                  <c:v>13610.2</c:v>
                </c:pt>
                <c:pt idx="3" formatCode="0.0">
                  <c:v>97001.5</c:v>
                </c:pt>
                <c:pt idx="4" formatCode="0.0">
                  <c:v>6766.1</c:v>
                </c:pt>
                <c:pt idx="5" formatCode="0.0">
                  <c:v>2381.5</c:v>
                </c:pt>
                <c:pt idx="6">
                  <c:v>1495.4</c:v>
                </c:pt>
              </c:numCache>
            </c:numRef>
          </c:val>
        </c:ser>
        <c:ser>
          <c:idx val="1"/>
          <c:order val="1"/>
          <c:spPr>
            <a:solidFill>
              <a:srgbClr val="ED7D31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5B9BD5"/>
              </a:solidFill>
              <a:ln w="0">
                <a:noFill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A5A5A5"/>
              </a:solidFill>
              <a:ln w="0">
                <a:noFill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4"/>
            <c:bubble3D val="0"/>
            <c:spPr>
              <a:solidFill>
                <a:srgbClr val="4472C4"/>
              </a:solidFill>
              <a:ln w="0">
                <a:noFill/>
              </a:ln>
            </c:spPr>
          </c:dPt>
          <c:dPt>
            <c:idx val="5"/>
            <c:bubble3D val="0"/>
            <c:spPr>
              <a:solidFill>
                <a:srgbClr val="70AD47"/>
              </a:solidFill>
              <a:ln w="0">
                <a:noFill/>
              </a:ln>
            </c:spPr>
          </c:dPt>
          <c:dPt>
            <c:idx val="6"/>
            <c:bubble3D val="0"/>
            <c:spPr>
              <a:solidFill>
                <a:srgbClr val="255E91"/>
              </a:solidFill>
              <a:ln w="0">
                <a:noFill/>
              </a:ln>
            </c:spPr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5B9BD5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ED7D31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A5A5A5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FFC000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4472C4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70AD47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255E91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'Лист1 (3)'!$B$3:$B$9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правоохранительные органы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'Лист1 (3)'!$D$3:$D$9</c:f>
              <c:numCache>
                <c:formatCode>0.0</c:formatCode>
                <c:ptCount val="7"/>
                <c:pt idx="0">
                  <c:v>8.7482291300674344</c:v>
                </c:pt>
                <c:pt idx="1">
                  <c:v>2.4451735659433215E-2</c:v>
                </c:pt>
                <c:pt idx="2">
                  <c:v>10.239785005292863</c:v>
                </c:pt>
                <c:pt idx="3">
                  <c:v>72.980154971338806</c:v>
                </c:pt>
                <c:pt idx="4">
                  <c:v>5.090550419855111</c:v>
                </c:pt>
                <c:pt idx="5">
                  <c:v>1.7917479530135449</c:v>
                </c:pt>
                <c:pt idx="6">
                  <c:v>1.1250807847728135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9FED6-72FD-4B67-B658-34ECD996D01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26C2-ED48-46C7-AD4D-050F1DE6B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8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26C2-ED48-46C7-AD4D-050F1DE6B4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4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3CB885-4963-4C56-A4A6-DE2F76B9903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806305-34FA-4418-806C-1B96CF5D02A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E36AA7-0DF4-49FF-A54F-0A05057B0CE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E5D96D8-178D-4128-A48E-28DBD46E4B0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92FBCF6-2F0B-4CA2-AC93-CE9B9A4D9E1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8964552-E334-40D8-9A93-B86E37770C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A0C73C-D3BC-48AA-B46B-3C3B4F69B81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E612B8-5E69-4E07-87D8-4286265C196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0E692B-1D79-4CE3-B739-2D0D14D2662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8DA56B3-00B9-4716-A974-8CDFF6FD2DD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36DCC83-0092-44DE-A520-3BA404EE569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8FDFDC-66E6-42AF-A322-E680CF03173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CF5C06-4418-4E41-845B-598D83445D7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E2ED77C-BB9A-49D6-A6BC-2E1585AF169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47A875-6723-4956-958D-8A91DC2371F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28E152-64B6-4600-B0F4-A0D81E15025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D50207-9B87-496B-96A4-052932C4AEA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FC6295-7C59-4D03-ADB9-E839FB96332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FED02C-5C67-4823-8A70-AEF0FA3E7E3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C1BDEE-FF88-4E1F-9CB7-65AFE6E9318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19B34D-55A4-46A8-AABC-C01FEDD0601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6E1AC0-AE5E-4642-846B-A1F9FFEF418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6A9A2B-48F8-47C5-A7B1-E84AE3DADC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54F749-0013-4E5C-95E2-41AEC750CD3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3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20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>
                <a:gd name="textAreaLeft" fmla="*/ 0 w 2876040"/>
                <a:gd name="textAreaRight" fmla="*/ 2876400 w 2876040"/>
                <a:gd name="textAreaTop" fmla="*/ 0 h 713520"/>
                <a:gd name="textAreaBottom" fmla="*/ 713880 h 71352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>
                <a:gd name="textAreaLeft" fmla="*/ 0 w 5544000"/>
                <a:gd name="textAreaRight" fmla="*/ 5544360 w 5544000"/>
                <a:gd name="textAreaTop" fmla="*/ 0 h 849600"/>
                <a:gd name="textAreaBottom" fmla="*/ 849960 h 84960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>
                <a:gd name="textAreaLeft" fmla="*/ 0 w 5467680"/>
                <a:gd name="textAreaRight" fmla="*/ 5468040 w 5467680"/>
                <a:gd name="textAreaTop" fmla="*/ 0 h 774000"/>
                <a:gd name="textAreaBottom" fmla="*/ 774360 h 77400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>
                <a:gd name="textAreaLeft" fmla="*/ 0 w 3307680"/>
                <a:gd name="textAreaRight" fmla="*/ 3308040 w 3307680"/>
                <a:gd name="textAreaTop" fmla="*/ 0 h 651240"/>
                <a:gd name="textAreaBottom" fmla="*/ 651600 h 65124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6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29480"/>
                <a:gd name="textAreaBottom" fmla="*/ 1329840 h 132948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7" name="Rounded Rectangle 15"/>
          <p:cNvSpPr/>
          <p:nvPr/>
        </p:nvSpPr>
        <p:spPr>
          <a:xfrm>
            <a:off x="228600" y="228600"/>
            <a:ext cx="869544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211680" y="5353920"/>
            <a:ext cx="8723160" cy="1331280"/>
            <a:chOff x="211680" y="5353920"/>
            <a:chExt cx="8723160" cy="1331280"/>
          </a:xfrm>
        </p:grpSpPr>
        <p:sp>
          <p:nvSpPr>
            <p:cNvPr id="9" name="Freeform 14"/>
            <p:cNvSpPr/>
            <p:nvPr/>
          </p:nvSpPr>
          <p:spPr>
            <a:xfrm>
              <a:off x="6054840" y="5499360"/>
              <a:ext cx="2879640" cy="71460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714600"/>
                <a:gd name="textAreaBottom" fmla="*/ 714960 h 71460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2622240" y="5370840"/>
              <a:ext cx="5551200" cy="851040"/>
            </a:xfrm>
            <a:custGeom>
              <a:avLst/>
              <a:gdLst>
                <a:gd name="textAreaLeft" fmla="*/ 0 w 5551200"/>
                <a:gd name="textAreaRight" fmla="*/ 5551560 w 5551200"/>
                <a:gd name="textAreaTop" fmla="*/ 0 h 851040"/>
                <a:gd name="textAreaBottom" fmla="*/ 851400 h 85104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1" name="Freeform 22"/>
            <p:cNvSpPr/>
            <p:nvPr/>
          </p:nvSpPr>
          <p:spPr>
            <a:xfrm>
              <a:off x="2832120" y="5383080"/>
              <a:ext cx="5474520" cy="775080"/>
            </a:xfrm>
            <a:custGeom>
              <a:avLst/>
              <a:gdLst>
                <a:gd name="textAreaLeft" fmla="*/ 0 w 5474520"/>
                <a:gd name="textAreaRight" fmla="*/ 5474880 w 5474520"/>
                <a:gd name="textAreaTop" fmla="*/ 0 h 775080"/>
                <a:gd name="textAreaBottom" fmla="*/ 775440 h 77508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2" name="Freeform 26"/>
            <p:cNvSpPr/>
            <p:nvPr/>
          </p:nvSpPr>
          <p:spPr>
            <a:xfrm>
              <a:off x="5616360" y="5369760"/>
              <a:ext cx="3312000" cy="651960"/>
            </a:xfrm>
            <a:custGeom>
              <a:avLst/>
              <a:gdLst>
                <a:gd name="textAreaLeft" fmla="*/ 0 w 3312000"/>
                <a:gd name="textAreaRight" fmla="*/ 3312360 w 3312000"/>
                <a:gd name="textAreaTop" fmla="*/ 0 h 651960"/>
                <a:gd name="textAreaBottom" fmla="*/ 652320 h 65196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3" name="Freeform 10"/>
            <p:cNvSpPr/>
            <p:nvPr/>
          </p:nvSpPr>
          <p:spPr>
            <a:xfrm>
              <a:off x="211680" y="5353920"/>
              <a:ext cx="8723160" cy="13312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31280"/>
                <a:gd name="textAreaBottom" fmla="*/ 1331640 h 133128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1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000" b="0" strike="noStrike" spc="-1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73E87"/>
                </a:solidFill>
                <a:latin typeface="Candara"/>
              </a:rPr>
              <a:t>&lt;date/time&gt;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2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sldNum" idx="3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000" b="0" strike="noStrike" spc="-1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359548D8-E5DD-4FEA-8498-6D17C27DF97C}" type="slidenum">
              <a:rPr lang="ru-RU" sz="1000" b="0" strike="noStrike" spc="-1">
                <a:solidFill>
                  <a:srgbClr val="073E87"/>
                </a:solidFill>
                <a:latin typeface="Candara"/>
              </a:r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73E87"/>
                </a:solidFill>
                <a:latin typeface="Candar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73E87"/>
                </a:solidFill>
                <a:latin typeface="Candar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73E87"/>
                </a:solidFill>
                <a:latin typeface="Candar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13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56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57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>
                <a:gd name="textAreaLeft" fmla="*/ 0 w 2876040"/>
                <a:gd name="textAreaRight" fmla="*/ 2876400 w 2876040"/>
                <a:gd name="textAreaTop" fmla="*/ 0 h 713520"/>
                <a:gd name="textAreaBottom" fmla="*/ 713880 h 713520"/>
              </a:gdLst>
              <a:ahLst/>
              <a:cxn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58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>
                <a:gd name="textAreaLeft" fmla="*/ 0 w 5544000"/>
                <a:gd name="textAreaRight" fmla="*/ 5544360 w 5544000"/>
                <a:gd name="textAreaTop" fmla="*/ 0 h 849600"/>
                <a:gd name="textAreaBottom" fmla="*/ 849960 h 849600"/>
              </a:gdLst>
              <a:ahLst/>
              <a:cxn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59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>
                <a:gd name="textAreaLeft" fmla="*/ 0 w 5467680"/>
                <a:gd name="textAreaRight" fmla="*/ 5468040 w 5467680"/>
                <a:gd name="textAreaTop" fmla="*/ 0 h 774000"/>
                <a:gd name="textAreaBottom" fmla="*/ 774360 h 774000"/>
              </a:gdLst>
              <a:ahLst/>
              <a:cxn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60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>
                <a:gd name="textAreaLeft" fmla="*/ 0 w 3307680"/>
                <a:gd name="textAreaRight" fmla="*/ 3308040 w 3307680"/>
                <a:gd name="textAreaTop" fmla="*/ 0 h 651240"/>
                <a:gd name="textAreaBottom" fmla="*/ 651600 h 651240"/>
              </a:gdLst>
              <a:ahLst/>
              <a:cxn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61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29480"/>
                <a:gd name="textAreaBottom" fmla="*/ 1329840 h 1329480"/>
              </a:gdLst>
              <a:ahLst/>
              <a:cxn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Candara"/>
              </a:rPr>
              <a:t>Образец текста</a:t>
            </a:r>
          </a:p>
          <a:p>
            <a:pPr marL="576360" lvl="1" indent="-27432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200" b="0" strike="noStrike" spc="-1">
                <a:solidFill>
                  <a:srgbClr val="073E87"/>
                </a:solidFill>
                <a:latin typeface="Candara"/>
              </a:rPr>
              <a:t>Второй уровень</a:t>
            </a:r>
          </a:p>
          <a:p>
            <a:pPr marL="855720" lvl="2" indent="-2286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Третий уровень</a:t>
            </a:r>
          </a:p>
          <a:p>
            <a:pPr marL="1143000" lvl="3" indent="-2286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Candara"/>
              </a:rPr>
              <a:t>Четвертый уровень</a:t>
            </a:r>
          </a:p>
          <a:p>
            <a:pPr marL="1463040" lvl="4" indent="-2286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600" b="0" strike="noStrike" spc="-1">
                <a:solidFill>
                  <a:srgbClr val="073E87"/>
                </a:solidFill>
                <a:latin typeface="Candara"/>
              </a:rPr>
              <a:t>Пятый уровень</a:t>
            </a:r>
          </a:p>
        </p:txBody>
      </p:sp>
      <p:sp>
        <p:nvSpPr>
          <p:cNvPr id="63" name="PlaceHolder 2"/>
          <p:cNvSpPr>
            <a:spLocks noGrp="1"/>
          </p:cNvSpPr>
          <p:nvPr>
            <p:ph type="dt" idx="4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000" b="0" strike="noStrike" spc="-1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73E87"/>
                </a:solidFill>
                <a:latin typeface="Candara"/>
              </a:rPr>
              <a:t>&lt;date/time&gt;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ftr" idx="5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5" name="PlaceHolder 4"/>
          <p:cNvSpPr>
            <a:spLocks noGrp="1"/>
          </p:cNvSpPr>
          <p:nvPr>
            <p:ph type="sldNum" idx="6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000" b="0" strike="noStrike" spc="-1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088A2844-E569-450F-98D9-879074B99635}" type="slidenum">
              <a:rPr lang="ru-RU" sz="1000" b="0" strike="noStrike" spc="-1">
                <a:solidFill>
                  <a:srgbClr val="073E87"/>
                </a:solidFill>
                <a:latin typeface="Candara"/>
              </a:r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692640"/>
            <a:ext cx="7772040" cy="122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FFFFFF"/>
                </a:solidFill>
                <a:latin typeface="Candara"/>
              </a:rPr>
              <a:t>Муниципальное образование «Подгорнское сельское поселение»</a:t>
            </a:r>
            <a:endParaRPr lang="ru-RU" sz="36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539640" y="2349000"/>
            <a:ext cx="8064360" cy="345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ru-RU" sz="4000" b="0" strike="noStrike" spc="-1">
                <a:solidFill>
                  <a:schemeClr val="accent1">
                    <a:lumMod val="50000"/>
                  </a:schemeClr>
                </a:solidFill>
                <a:latin typeface="Candara"/>
              </a:rPr>
              <a:t>Отчет об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ru-RU" sz="4000" b="0" strike="noStrike" spc="-1">
                <a:solidFill>
                  <a:schemeClr val="accent1">
                    <a:lumMod val="50000"/>
                  </a:schemeClr>
                </a:solidFill>
                <a:latin typeface="Candara"/>
              </a:rPr>
              <a:t>исполнении бюджета муниципального образования «Подгорнское сельское поселение» за </a:t>
            </a:r>
            <a:r>
              <a:rPr lang="ru-RU" sz="4000" b="0" strike="noStrike" spc="-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2022</a:t>
            </a:r>
            <a:r>
              <a:rPr lang="ru-RU" sz="4000" b="0" strike="noStrike" spc="-1">
                <a:solidFill>
                  <a:schemeClr val="accent1">
                    <a:lumMod val="50000"/>
                  </a:schemeClr>
                </a:solidFill>
                <a:latin typeface="Candara"/>
              </a:rPr>
              <a:t> год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"/>
          <p:cNvSpPr/>
          <p:nvPr/>
        </p:nvSpPr>
        <p:spPr>
          <a:xfrm>
            <a:off x="899640" y="692640"/>
            <a:ext cx="6768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Общегосударственные вопросы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Line 11"/>
          <p:cNvSpPr/>
          <p:nvPr/>
        </p:nvSpPr>
        <p:spPr>
          <a:xfrm>
            <a:off x="899280" y="1628640"/>
            <a:ext cx="69026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7" name="TextBox 2"/>
          <p:cNvSpPr/>
          <p:nvPr/>
        </p:nvSpPr>
        <p:spPr>
          <a:xfrm>
            <a:off x="611640" y="2349000"/>
            <a:ext cx="806436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Candara"/>
              </a:rPr>
              <a:t>Функционирование Главы поселения    	              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1333,0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руб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11,5%)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Функционирование Администрации поселения 	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9415,5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руб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81,0%)</a:t>
            </a: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Обеспечение проведения выборов и референдумов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376,9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тыс. </a:t>
            </a:r>
            <a:r>
              <a:rPr lang="ru-RU" spc="-1" dirty="0" err="1">
                <a:solidFill>
                  <a:srgbClr val="000000"/>
                </a:solidFill>
                <a:latin typeface="Times New Roman"/>
              </a:rPr>
              <a:t>руб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(4,2%)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Передача полномочий внешнего финансового контроля  15,2 тыс.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руб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(0,1%)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Другие общегосударственные вопросы   	            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387,8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руб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(3,2 %)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1"/>
          <p:cNvSpPr/>
          <p:nvPr/>
        </p:nvSpPr>
        <p:spPr>
          <a:xfrm>
            <a:off x="899640" y="692640"/>
            <a:ext cx="6768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Культура, кинематография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рямоугольник 2"/>
          <p:cNvSpPr/>
          <p:nvPr/>
        </p:nvSpPr>
        <p:spPr>
          <a:xfrm>
            <a:off x="1033200" y="3364560"/>
            <a:ext cx="6768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Общегосударственные вопросы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Line 11"/>
          <p:cNvSpPr/>
          <p:nvPr/>
        </p:nvSpPr>
        <p:spPr>
          <a:xfrm>
            <a:off x="899280" y="1412640"/>
            <a:ext cx="69026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1" name="Line 11"/>
          <p:cNvSpPr/>
          <p:nvPr/>
        </p:nvSpPr>
        <p:spPr>
          <a:xfrm>
            <a:off x="966240" y="4005000"/>
            <a:ext cx="690228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2" name="TextBox 5"/>
          <p:cNvSpPr/>
          <p:nvPr/>
        </p:nvSpPr>
        <p:spPr>
          <a:xfrm>
            <a:off x="539640" y="2349720"/>
            <a:ext cx="80643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Переданы полномочия МО Чаинский район	        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6766,1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6"/>
          <p:cNvSpPr/>
          <p:nvPr/>
        </p:nvSpPr>
        <p:spPr>
          <a:xfrm>
            <a:off x="539640" y="4743000"/>
            <a:ext cx="806436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Социальное обеспечение населения	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102,9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руб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Охрана семьи и детства			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2278,6 тыс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1"/>
          <p:cNvSpPr/>
          <p:nvPr/>
        </p:nvSpPr>
        <p:spPr>
          <a:xfrm>
            <a:off x="899640" y="692640"/>
            <a:ext cx="6768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Физическая культура и спорт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Line 11"/>
          <p:cNvSpPr/>
          <p:nvPr/>
        </p:nvSpPr>
        <p:spPr>
          <a:xfrm>
            <a:off x="899280" y="1412640"/>
            <a:ext cx="69026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6" name="TextBox 5"/>
          <p:cNvSpPr/>
          <p:nvPr/>
        </p:nvSpPr>
        <p:spPr>
          <a:xfrm>
            <a:off x="539640" y="2349720"/>
            <a:ext cx="806436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Исполнено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1495,4тыс.руб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Содержание инструкторов по спорту	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1407,4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руб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Проведение спортивных мероприятий	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18,0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Приобретение спортивного инвентаря	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70,0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1"/>
          <p:cNvSpPr/>
          <p:nvPr/>
        </p:nvSpPr>
        <p:spPr>
          <a:xfrm>
            <a:off x="899640" y="692640"/>
            <a:ext cx="67683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Национальная безопасность и правоохранительные органы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Line 11"/>
          <p:cNvSpPr/>
          <p:nvPr/>
        </p:nvSpPr>
        <p:spPr>
          <a:xfrm>
            <a:off x="899280" y="1412640"/>
            <a:ext cx="69026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9" name="TextBox 5"/>
          <p:cNvSpPr/>
          <p:nvPr/>
        </p:nvSpPr>
        <p:spPr>
          <a:xfrm>
            <a:off x="467640" y="2349000"/>
            <a:ext cx="806436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Исполнено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32,4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тыс.руб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Опашка населенных пунктов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(минерализованные полосы)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32,4 тыс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руб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http://www.podgorn.tomsk.ru/image/resize/164x143/upload/images/shapochka/shap_1.jpg"/>
          <p:cNvPicPr/>
          <p:nvPr/>
        </p:nvPicPr>
        <p:blipFill>
          <a:blip r:embed="rId2"/>
          <a:stretch/>
        </p:blipFill>
        <p:spPr>
          <a:xfrm>
            <a:off x="296640" y="474120"/>
            <a:ext cx="3388320" cy="29545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4" descr="http://www.podgorn.tomsk.ru/image/resize/164x143/upload/images/shapochka/shap_3.jpg"/>
          <p:cNvPicPr/>
          <p:nvPr/>
        </p:nvPicPr>
        <p:blipFill>
          <a:blip r:embed="rId3"/>
          <a:stretch/>
        </p:blipFill>
        <p:spPr>
          <a:xfrm>
            <a:off x="5076000" y="476640"/>
            <a:ext cx="3385440" cy="295200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6" descr="http://www.podgorn.tomsk.ru/image/resize/164x143/upload/images/shapochka/shap_5.jpg"/>
          <p:cNvPicPr/>
          <p:nvPr/>
        </p:nvPicPr>
        <p:blipFill>
          <a:blip r:embed="rId4"/>
          <a:stretch/>
        </p:blipFill>
        <p:spPr>
          <a:xfrm>
            <a:off x="2123640" y="3429000"/>
            <a:ext cx="3731040" cy="325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/>
          <p:nvPr/>
        </p:nvSpPr>
        <p:spPr>
          <a:xfrm>
            <a:off x="755640" y="2061000"/>
            <a:ext cx="720036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Такая «упрощенная» версия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государственные программы, публичные слушания и другая информация для граждан.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"/>
          <p:cNvPicPr/>
          <p:nvPr/>
        </p:nvPicPr>
        <p:blipFill>
          <a:blip r:embed="rId2"/>
          <a:stretch/>
        </p:blipFill>
        <p:spPr>
          <a:xfrm>
            <a:off x="539640" y="620640"/>
            <a:ext cx="1948320" cy="2376000"/>
          </a:xfrm>
          <a:prstGeom prst="rect">
            <a:avLst/>
          </a:prstGeom>
          <a:ln w="0">
            <a:noFill/>
          </a:ln>
        </p:spPr>
      </p:pic>
      <p:sp>
        <p:nvSpPr>
          <p:cNvPr id="106" name="TextBox 2"/>
          <p:cNvSpPr/>
          <p:nvPr/>
        </p:nvSpPr>
        <p:spPr>
          <a:xfrm>
            <a:off x="2771640" y="764640"/>
            <a:ext cx="5976360" cy="57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ndara"/>
              </a:rPr>
              <a:t>Уважаемые жители Подгорнского сельского поселения!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ndara"/>
              </a:rPr>
              <a:t>Представляем вашему вниманию отчет об исполнении бюджета муниципального образования «Подгорнское сельское поселение» за 2022 год в рамках проекта «Бюджет для граждан».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ndara"/>
              </a:rPr>
              <a:t>«Бюджет для граждан» предназначен, прежде всего, для жителей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ndara"/>
              </a:rPr>
              <a:t>Надеемся, что представление бюджета и бюджетного процесса в понятной для жителей форме повысить уровень общественного участия граждан в бюджетном процессе муниципального образования «Подгорнское сельское поселение»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ndara"/>
              </a:rPr>
              <a:t>		С уважением, Глава 					Подгорнского сельского поселения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ndara"/>
              </a:rPr>
              <a:t>		C.C Пантюхин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Рисунок 106"/>
          <p:cNvPicPr/>
          <p:nvPr/>
        </p:nvPicPr>
        <p:blipFill>
          <a:blip r:embed="rId3"/>
          <a:stretch/>
        </p:blipFill>
        <p:spPr>
          <a:xfrm>
            <a:off x="360000" y="540000"/>
            <a:ext cx="2160000" cy="27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"/>
          <p:cNvSpPr/>
          <p:nvPr/>
        </p:nvSpPr>
        <p:spPr>
          <a:xfrm>
            <a:off x="683640" y="692640"/>
            <a:ext cx="76323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Основные характеристики исполнения бюджета,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тыс. руб.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9" name="Таблица 3"/>
          <p:cNvGraphicFramePr/>
          <p:nvPr>
            <p:extLst>
              <p:ext uri="{D42A27DB-BD31-4B8C-83A1-F6EECF244321}">
                <p14:modId xmlns:p14="http://schemas.microsoft.com/office/powerpoint/2010/main" val="1743556958"/>
              </p:ext>
            </p:extLst>
          </p:nvPr>
        </p:nvGraphicFramePr>
        <p:xfrm>
          <a:off x="1043641" y="1628640"/>
          <a:ext cx="5695490" cy="1600680"/>
        </p:xfrm>
        <a:graphic>
          <a:graphicData uri="http://schemas.openxmlformats.org/drawingml/2006/table">
            <a:tbl>
              <a:tblPr/>
              <a:tblGrid>
                <a:gridCol w="1016425"/>
                <a:gridCol w="668438"/>
                <a:gridCol w="668438"/>
                <a:gridCol w="668438"/>
                <a:gridCol w="668438"/>
                <a:gridCol w="668438"/>
                <a:gridCol w="705936"/>
                <a:gridCol w="630939"/>
              </a:tblGrid>
              <a:tr h="195480">
                <a:tc>
                  <a:txBody>
                    <a:bodyPr/>
                    <a:lstStyle/>
                    <a:p>
                      <a:endParaRPr lang="ru-RU" sz="1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9360" marR="936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36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37 616,0</a:t>
                      </a: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40 022,8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79 533,9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83 344,6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67 911,7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84 416,0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38 420,2</a:t>
                      </a: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43 052,2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77 680,3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82 847,0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69 615,5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86 311,2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132 914,9</a:t>
                      </a:r>
                    </a:p>
                  </a:txBody>
                  <a:tcPr marL="7620" marR="7620" marT="7620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701280">
                <a:tc>
                  <a:txBody>
                    <a:bodyPr/>
                    <a:lstStyle/>
                    <a:p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Профицит (+)/ Дефицит (-)</a:t>
                      </a: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-804,2</a:t>
                      </a: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-3 029,4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1 853,6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497,6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-1 703,9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-1 895,2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046535"/>
              </p:ext>
            </p:extLst>
          </p:nvPr>
        </p:nvGraphicFramePr>
        <p:xfrm>
          <a:off x="683640" y="3447288"/>
          <a:ext cx="6318504" cy="31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"/>
          <p:cNvSpPr/>
          <p:nvPr/>
        </p:nvSpPr>
        <p:spPr>
          <a:xfrm>
            <a:off x="683640" y="692640"/>
            <a:ext cx="76323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Структура доходов бюджета МО Подгорнское сельское поселение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2" name="Таблица 2"/>
          <p:cNvGraphicFramePr/>
          <p:nvPr>
            <p:extLst>
              <p:ext uri="{D42A27DB-BD31-4B8C-83A1-F6EECF244321}">
                <p14:modId xmlns:p14="http://schemas.microsoft.com/office/powerpoint/2010/main" val="996601842"/>
              </p:ext>
            </p:extLst>
          </p:nvPr>
        </p:nvGraphicFramePr>
        <p:xfrm>
          <a:off x="1187640" y="1772640"/>
          <a:ext cx="6018840" cy="1524000"/>
        </p:xfrm>
        <a:graphic>
          <a:graphicData uri="http://schemas.openxmlformats.org/drawingml/2006/table">
            <a:tbl>
              <a:tblPr/>
              <a:tblGrid>
                <a:gridCol w="2830320"/>
                <a:gridCol w="609120"/>
                <a:gridCol w="609120"/>
                <a:gridCol w="609120"/>
                <a:gridCol w="752040"/>
                <a:gridCol w="609120"/>
              </a:tblGrid>
              <a:tr h="2379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3796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доходы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14000</a:t>
                      </a:r>
                    </a:p>
                  </a:txBody>
                  <a:tcPr marL="7620" marR="7620" marT="7620" marB="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86,3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120652,2</a:t>
                      </a:r>
                    </a:p>
                  </a:txBody>
                  <a:tcPr marL="7620" marR="7620" marT="7620" marB="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b">
                    <a:lnL w="648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134652,2</a:t>
                      </a:r>
                    </a:p>
                  </a:txBody>
                  <a:tcPr marL="7620" marR="7620" marT="7620" marB="0" anchor="b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128017"/>
              </p:ext>
            </p:extLst>
          </p:nvPr>
        </p:nvGraphicFramePr>
        <p:xfrm>
          <a:off x="1161288" y="3538728"/>
          <a:ext cx="6108192" cy="298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4"/>
          <p:cNvSpPr/>
          <p:nvPr/>
        </p:nvSpPr>
        <p:spPr>
          <a:xfrm>
            <a:off x="1691640" y="908640"/>
            <a:ext cx="65523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Структура налоговых и неналоговых доходов бюджета МО Подгорнское сельское поселение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6" name="Таблица 2"/>
          <p:cNvGraphicFramePr/>
          <p:nvPr/>
        </p:nvGraphicFramePr>
        <p:xfrm>
          <a:off x="4644000" y="1739880"/>
          <a:ext cx="4303440" cy="4928040"/>
        </p:xfrm>
        <a:graphic>
          <a:graphicData uri="http://schemas.openxmlformats.org/drawingml/2006/table">
            <a:tbl>
              <a:tblPr/>
              <a:tblGrid>
                <a:gridCol w="2010600"/>
                <a:gridCol w="835200"/>
                <a:gridCol w="950760"/>
                <a:gridCol w="506880"/>
              </a:tblGrid>
              <a:tr h="131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дохода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План, тыс.руб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Испонено, тыс.руб.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от плана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8387,3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8761,7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Акцизы на топливо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3142,0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3571,1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0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404,1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412,8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1013,3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1219,7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120,4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0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 от использования имущества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860,3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864,4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0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 от реализации имущества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126,9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126,9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Штрафы, неустойки, пени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Инициативные платежи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252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14000,0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15022,7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</a:t>
                      </a:r>
                    </a:p>
                  </a:txBody>
                  <a:tcPr marL="7620" marR="7620" marT="7620" marB="0" anchor="b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657009"/>
              </p:ext>
            </p:extLst>
          </p:nvPr>
        </p:nvGraphicFramePr>
        <p:xfrm>
          <a:off x="155448" y="2106288"/>
          <a:ext cx="4636168" cy="470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4"/>
          <p:cNvSpPr/>
          <p:nvPr/>
        </p:nvSpPr>
        <p:spPr>
          <a:xfrm>
            <a:off x="1475640" y="908640"/>
            <a:ext cx="67683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Структура безвозмездных поступлений в бюджет Подгорнского сельского поселения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52223"/>
              </p:ext>
            </p:extLst>
          </p:nvPr>
        </p:nvGraphicFramePr>
        <p:xfrm>
          <a:off x="199549" y="3200401"/>
          <a:ext cx="4591907" cy="2909271"/>
        </p:xfrm>
        <a:graphic>
          <a:graphicData uri="http://schemas.openxmlformats.org/drawingml/2006/table">
            <a:tbl>
              <a:tblPr/>
              <a:tblGrid>
                <a:gridCol w="1601819"/>
                <a:gridCol w="1005840"/>
                <a:gridCol w="1124712"/>
                <a:gridCol w="859536"/>
              </a:tblGrid>
              <a:tr h="624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План, тыс.руб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Испонено, тыс.руб.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от плана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Дотации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Субвенции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Иные межбюджетные трансферты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108919,3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106943,4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4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120652,2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118599,8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259552"/>
              </p:ext>
            </p:extLst>
          </p:nvPr>
        </p:nvGraphicFramePr>
        <p:xfrm>
          <a:off x="5074920" y="2699064"/>
          <a:ext cx="3941064" cy="375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"/>
          <p:cNvSpPr/>
          <p:nvPr/>
        </p:nvSpPr>
        <p:spPr>
          <a:xfrm>
            <a:off x="899640" y="692640"/>
            <a:ext cx="67683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Отраслевая структура распределения бюджета Подгорнского сельского поселения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76700"/>
              </p:ext>
            </p:extLst>
          </p:nvPr>
        </p:nvGraphicFramePr>
        <p:xfrm>
          <a:off x="190405" y="2541833"/>
          <a:ext cx="4966811" cy="4124143"/>
        </p:xfrm>
        <a:graphic>
          <a:graphicData uri="http://schemas.openxmlformats.org/drawingml/2006/table">
            <a:tbl>
              <a:tblPr/>
              <a:tblGrid>
                <a:gridCol w="2053154"/>
                <a:gridCol w="922371"/>
                <a:gridCol w="870649"/>
                <a:gridCol w="1120637"/>
              </a:tblGrid>
              <a:tr h="932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Сумма, тыс.руб.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 от плана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98403,6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97001,5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экономика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14308,6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13610,2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Общегосударственные вопросы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11723,3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11627,7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Культура, кинематография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Социальная политика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Физическая культура и спорт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безопасность и правоохранительные органы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135814,2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324401"/>
              </p:ext>
            </p:extLst>
          </p:nvPr>
        </p:nvGraphicFramePr>
        <p:xfrm>
          <a:off x="5303520" y="2579799"/>
          <a:ext cx="3648456" cy="410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1"/>
          <p:cNvSpPr/>
          <p:nvPr/>
        </p:nvSpPr>
        <p:spPr>
          <a:xfrm>
            <a:off x="899640" y="692640"/>
            <a:ext cx="6768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Жилищно-коммунальное хозяйство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AutoShape 8"/>
          <p:cNvSpPr/>
          <p:nvPr/>
        </p:nvSpPr>
        <p:spPr>
          <a:xfrm>
            <a:off x="931320" y="1628640"/>
            <a:ext cx="493200" cy="719640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00CCFF">
              <a:alpha val="15000"/>
            </a:srgb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AutoShape 8"/>
          <p:cNvSpPr/>
          <p:nvPr/>
        </p:nvSpPr>
        <p:spPr>
          <a:xfrm>
            <a:off x="3144600" y="1628640"/>
            <a:ext cx="493200" cy="719640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00CCFF">
              <a:alpha val="15000"/>
            </a:srgb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AutoShape 8"/>
          <p:cNvSpPr/>
          <p:nvPr/>
        </p:nvSpPr>
        <p:spPr>
          <a:xfrm>
            <a:off x="5148360" y="1628640"/>
            <a:ext cx="493200" cy="719640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00CCFF">
              <a:alpha val="15000"/>
            </a:srgb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AutoShape 8"/>
          <p:cNvSpPr/>
          <p:nvPr/>
        </p:nvSpPr>
        <p:spPr>
          <a:xfrm>
            <a:off x="7308360" y="1628640"/>
            <a:ext cx="493200" cy="719640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00CCFF">
              <a:alpha val="15000"/>
            </a:srgb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Line 11"/>
          <p:cNvSpPr/>
          <p:nvPr/>
        </p:nvSpPr>
        <p:spPr>
          <a:xfrm>
            <a:off x="899280" y="1628640"/>
            <a:ext cx="69026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9" name="Скругленный прямоугольник 3"/>
          <p:cNvSpPr/>
          <p:nvPr/>
        </p:nvSpPr>
        <p:spPr>
          <a:xfrm>
            <a:off x="169920" y="2349000"/>
            <a:ext cx="2016000" cy="414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0" name="TextBox 10"/>
          <p:cNvSpPr/>
          <p:nvPr/>
        </p:nvSpPr>
        <p:spPr>
          <a:xfrm>
            <a:off x="395640" y="2565000"/>
            <a:ext cx="1656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Жилищное хозяйство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11"/>
          <p:cNvSpPr/>
          <p:nvPr/>
        </p:nvSpPr>
        <p:spPr>
          <a:xfrm>
            <a:off x="275040" y="3357000"/>
            <a:ext cx="1910880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Исполнено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345,9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Содержание и ремонт муниципального жилищного фонда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Взносы на капитальный ремонт многоквартирных домов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Скругленный прямоугольник 12"/>
          <p:cNvSpPr/>
          <p:nvPr/>
        </p:nvSpPr>
        <p:spPr>
          <a:xfrm>
            <a:off x="2349720" y="2349000"/>
            <a:ext cx="2016000" cy="43869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3" name="TextBox 13"/>
          <p:cNvSpPr/>
          <p:nvPr/>
        </p:nvSpPr>
        <p:spPr>
          <a:xfrm>
            <a:off x="2411640" y="2565000"/>
            <a:ext cx="1801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Коммунальное хозяйство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14"/>
          <p:cNvSpPr/>
          <p:nvPr/>
        </p:nvSpPr>
        <p:spPr>
          <a:xfrm>
            <a:off x="2436480" y="3350880"/>
            <a:ext cx="1956240" cy="3384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Исполнено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82 091,4 тыс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Ремонт объектов коммунального хозяйства</a:t>
            </a:r>
            <a:r>
              <a:rPr sz="1600" dirty="0"/>
              <a:t/>
            </a:r>
            <a:br>
              <a:rPr sz="1600" dirty="0"/>
            </a:b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Субсидия на  компенсацию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расходов организациями,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использующими в качестве топлива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нефть или мазут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Скругленный прямоугольник 15"/>
          <p:cNvSpPr/>
          <p:nvPr/>
        </p:nvSpPr>
        <p:spPr>
          <a:xfrm>
            <a:off x="4518720" y="2349000"/>
            <a:ext cx="2016000" cy="45086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6" name="Скругленный прямоугольник 16"/>
          <p:cNvSpPr/>
          <p:nvPr/>
        </p:nvSpPr>
        <p:spPr>
          <a:xfrm>
            <a:off x="6660360" y="2349000"/>
            <a:ext cx="2304000" cy="34574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7" name="TextBox 17"/>
          <p:cNvSpPr/>
          <p:nvPr/>
        </p:nvSpPr>
        <p:spPr>
          <a:xfrm>
            <a:off x="4623480" y="2500200"/>
            <a:ext cx="1911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Благоустройство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8"/>
          <p:cNvSpPr/>
          <p:nvPr/>
        </p:nvSpPr>
        <p:spPr>
          <a:xfrm>
            <a:off x="6687720" y="2451960"/>
            <a:ext cx="22766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Другие вопросы 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области жилищно-коммунального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хозяйства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9"/>
          <p:cNvSpPr/>
          <p:nvPr/>
        </p:nvSpPr>
        <p:spPr>
          <a:xfrm>
            <a:off x="4579560" y="2990160"/>
            <a:ext cx="1987200" cy="38765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Исполнено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13 640,3тыс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Содержание лодочных переправ, пешеходных переходов, уличного освещения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Ремонт спортивной площадки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Обустройство детских игровых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площадкок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</a:rPr>
              <a:t>п.Трудовом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1600" spc="-1" dirty="0" err="1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</a:rPr>
              <a:t>.Мушкино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20"/>
          <p:cNvSpPr/>
          <p:nvPr/>
        </p:nvSpPr>
        <p:spPr>
          <a:xfrm>
            <a:off x="6846480" y="3652200"/>
            <a:ext cx="1910880" cy="21529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Исполнено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923,9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Содержание гаража, мероприятия в области охраны окружающей среды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"/>
          <p:cNvSpPr/>
          <p:nvPr/>
        </p:nvSpPr>
        <p:spPr>
          <a:xfrm>
            <a:off x="899640" y="692640"/>
            <a:ext cx="6768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ndara"/>
              </a:rPr>
              <a:t>Национальная экономика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AutoShape 8"/>
          <p:cNvSpPr/>
          <p:nvPr/>
        </p:nvSpPr>
        <p:spPr>
          <a:xfrm>
            <a:off x="6045480" y="1697490"/>
            <a:ext cx="493200" cy="719640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00CCFF">
              <a:alpha val="15000"/>
            </a:srgb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Line 11"/>
          <p:cNvSpPr/>
          <p:nvPr/>
        </p:nvSpPr>
        <p:spPr>
          <a:xfrm>
            <a:off x="899280" y="1628640"/>
            <a:ext cx="69026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4" name="Скругленный прямоугольник 3"/>
          <p:cNvSpPr/>
          <p:nvPr/>
        </p:nvSpPr>
        <p:spPr>
          <a:xfrm>
            <a:off x="1283400" y="2582460"/>
            <a:ext cx="2143800" cy="30960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5" name="TextBox 10"/>
          <p:cNvSpPr/>
          <p:nvPr/>
        </p:nvSpPr>
        <p:spPr>
          <a:xfrm>
            <a:off x="1398780" y="2776680"/>
            <a:ext cx="1913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ndara"/>
              </a:rPr>
              <a:t>Дорожный фонд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11"/>
          <p:cNvSpPr/>
          <p:nvPr/>
        </p:nvSpPr>
        <p:spPr>
          <a:xfrm>
            <a:off x="1283400" y="3447540"/>
            <a:ext cx="2143800" cy="19067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Исполнено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13 038,3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Содержание автомобильных дорог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Ремонт автомобильных дорог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Скругленный прямоугольник 15"/>
          <p:cNvSpPr/>
          <p:nvPr/>
        </p:nvSpPr>
        <p:spPr>
          <a:xfrm>
            <a:off x="5275440" y="2550096"/>
            <a:ext cx="2526480" cy="31680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8" name="TextBox 17"/>
          <p:cNvSpPr/>
          <p:nvPr/>
        </p:nvSpPr>
        <p:spPr>
          <a:xfrm>
            <a:off x="5283288" y="2598840"/>
            <a:ext cx="25264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ndara"/>
              </a:rPr>
              <a:t>Другие вопросы 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ndara"/>
              </a:rPr>
              <a:t>области национальной экономики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19"/>
          <p:cNvSpPr/>
          <p:nvPr/>
        </p:nvSpPr>
        <p:spPr>
          <a:xfrm>
            <a:off x="5482080" y="3644406"/>
            <a:ext cx="231984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Исполнено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       539,3тыс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Кадастровые работы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AutoShape 8"/>
          <p:cNvSpPr/>
          <p:nvPr/>
        </p:nvSpPr>
        <p:spPr>
          <a:xfrm>
            <a:off x="2108700" y="1724868"/>
            <a:ext cx="493200" cy="719640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00CCFF">
              <a:alpha val="15000"/>
            </a:srgb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2335</TotalTime>
  <Words>631</Words>
  <Application>Microsoft Office PowerPoint</Application>
  <PresentationFormat>Экран (4:3)</PresentationFormat>
  <Paragraphs>256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DejaVu Sans</vt:lpstr>
      <vt:lpstr>Symbol</vt:lpstr>
      <vt:lpstr>Times New Roman</vt:lpstr>
      <vt:lpstr>Wingdings</vt:lpstr>
      <vt:lpstr>Волна</vt:lpstr>
      <vt:lpstr>Волна</vt:lpstr>
      <vt:lpstr>Муниципальное образование «Подгорнское сельское поселение»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UFK13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Кузнецова Ксения Владимировна</dc:creator>
  <dc:description/>
  <cp:lastModifiedBy>Admin</cp:lastModifiedBy>
  <cp:revision>114</cp:revision>
  <cp:lastPrinted>2020-07-31T04:13:35Z</cp:lastPrinted>
  <dcterms:created xsi:type="dcterms:W3CDTF">2017-04-04T11:01:28Z</dcterms:created>
  <dcterms:modified xsi:type="dcterms:W3CDTF">2023-04-13T02:22:15Z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15</vt:i4>
  </property>
</Properties>
</file>