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4" r:id="rId3"/>
    <p:sldId id="272" r:id="rId4"/>
    <p:sldId id="276" r:id="rId5"/>
    <p:sldId id="273" r:id="rId6"/>
    <p:sldId id="277" r:id="rId7"/>
    <p:sldId id="274" r:id="rId8"/>
    <p:sldId id="278" r:id="rId9"/>
    <p:sldId id="279" r:id="rId10"/>
    <p:sldId id="280" r:id="rId11"/>
    <p:sldId id="275" r:id="rId12"/>
    <p:sldId id="281" r:id="rId13"/>
    <p:sldId id="284" r:id="rId14"/>
    <p:sldId id="282" r:id="rId15"/>
    <p:sldId id="28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096" autoAdjust="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Лист2!$A$4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348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Лист2!$B$3:$H$3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Лист2!$B$4:$H$4</c:f>
              <c:numCache>
                <c:formatCode>#,##0.0</c:formatCode>
                <c:ptCount val="7"/>
                <c:pt idx="0">
                  <c:v>40289.800000000003</c:v>
                </c:pt>
                <c:pt idx="1">
                  <c:v>37616</c:v>
                </c:pt>
                <c:pt idx="2">
                  <c:v>40022.800000000003</c:v>
                </c:pt>
                <c:pt idx="3">
                  <c:v>79533.899999999994</c:v>
                </c:pt>
                <c:pt idx="4">
                  <c:v>83344.600000000006</c:v>
                </c:pt>
                <c:pt idx="5">
                  <c:v>67911.649999999994</c:v>
                </c:pt>
              </c:numCache>
            </c:numRef>
          </c:val>
        </c:ser>
        <c:ser>
          <c:idx val="1"/>
          <c:order val="1"/>
          <c:tx>
            <c:strRef>
              <c:f>Лист2!$A$5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348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Лист2!$B$3:$H$3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Лист2!$B$5:$H$5</c:f>
              <c:numCache>
                <c:formatCode>#,##0.0</c:formatCode>
                <c:ptCount val="7"/>
                <c:pt idx="0">
                  <c:v>38204.9</c:v>
                </c:pt>
                <c:pt idx="1">
                  <c:v>38420.199999999997</c:v>
                </c:pt>
                <c:pt idx="2">
                  <c:v>43052.2</c:v>
                </c:pt>
                <c:pt idx="3">
                  <c:v>77680.3</c:v>
                </c:pt>
                <c:pt idx="4">
                  <c:v>82847</c:v>
                </c:pt>
                <c:pt idx="5">
                  <c:v>69615.5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4589624"/>
        <c:axId val="434590016"/>
        <c:axId val="0"/>
      </c:bar3DChart>
      <c:catAx>
        <c:axId val="434589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590016"/>
        <c:crosses val="autoZero"/>
        <c:auto val="1"/>
        <c:lblAlgn val="ctr"/>
        <c:lblOffset val="100"/>
        <c:noMultiLvlLbl val="0"/>
      </c:catAx>
      <c:valAx>
        <c:axId val="43459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589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189851268591421"/>
          <c:y val="0.45728967529218506"/>
          <c:w val="0.13421259842519684"/>
          <c:h val="0.198676841198231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520386750242943E-4"/>
          <c:y val="0"/>
          <c:w val="0.58806377628606077"/>
          <c:h val="0.9119704442499434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Лист1!$A$4:$A$5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Лист1!$B$4:$B$5</c:f>
              <c:numCache>
                <c:formatCode>0.0</c:formatCode>
                <c:ptCount val="2"/>
                <c:pt idx="0" formatCode="General">
                  <c:v>12960.5</c:v>
                </c:pt>
                <c:pt idx="1">
                  <c:v>54951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90416258208688"/>
          <c:y val="0.17298896074290726"/>
          <c:w val="0.72561089502366416"/>
          <c:h val="0.8093038818334633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8.1944493541121696E-2"/>
                  <c:y val="-0.60321008212488714"/>
                </c:manualLayout>
              </c:layout>
              <c:spPr>
                <a:solidFill>
                  <a:schemeClr val="l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06739318526895"/>
                      <c:h val="0.1911908379033382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9394882050142578E-2"/>
                  <c:y val="0.146323237743165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6F9F83-F079-4A85-91F2-6B17564A25CE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721A8153-B689-4307-95F7-8F54724208D3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819266714472803E-2"/>
                  <c:y val="0.179171311522243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2438A51-F019-4369-B13D-CDA282D25424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3B0DFCB0-D0CE-4455-8455-797BDD417BC5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4014141526362392"/>
                  <c:y val="0.1015304098626047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F5351D-CF05-47D5-AB54-79133EB20F2D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C4FB327E-9243-4ABF-8348-3B42BC9D84FD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8758496494822632"/>
                  <c:y val="5.972377050741456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BC896A0-A077-45F5-9E8D-DFA81A43D8CE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43273D50-17C5-4465-97D4-7BE3092123FD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7.0696059023744831E-2"/>
                  <c:y val="-5.051361266971602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1411770308167013"/>
                  <c:y val="-1.380030581392095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01880767456815"/>
                      <c:h val="0.1266442553609725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(2)'!$A$4:$A$10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топливо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 от использования имущества</c:v>
                </c:pt>
                <c:pt idx="5">
                  <c:v>Доход от реализации имущества</c:v>
                </c:pt>
                <c:pt idx="6">
                  <c:v>Компенсация затрат государства</c:v>
                </c:pt>
              </c:strCache>
            </c:strRef>
          </c:cat>
          <c:val>
            <c:numRef>
              <c:f>'Лист1 (2)'!$C$4:$C$10</c:f>
              <c:numCache>
                <c:formatCode>0.0</c:formatCode>
                <c:ptCount val="7"/>
                <c:pt idx="0" formatCode="General">
                  <c:v>8008.7</c:v>
                </c:pt>
                <c:pt idx="1">
                  <c:v>2608.6</c:v>
                </c:pt>
                <c:pt idx="2" formatCode="General">
                  <c:v>831</c:v>
                </c:pt>
                <c:pt idx="3" formatCode="General">
                  <c:v>728.2</c:v>
                </c:pt>
                <c:pt idx="4" formatCode="General">
                  <c:v>303.60000000000002</c:v>
                </c:pt>
                <c:pt idx="5">
                  <c:v>468.5</c:v>
                </c:pt>
                <c:pt idx="6" formatCode="General">
                  <c:v>11.9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90416258208688"/>
          <c:y val="0.17298896074290726"/>
          <c:w val="0.72561089502366416"/>
          <c:h val="0.8093038818334633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1.8669778296382729E-2"/>
                  <c:y val="-0.37625975419671176"/>
                </c:manualLayout>
              </c:layout>
              <c:spPr>
                <a:solidFill>
                  <a:schemeClr val="l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2.68756967283365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6F9F83-F079-4A85-91F2-6B17564A25CE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721A8153-B689-4307-95F7-8F54724208D3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8192771084337352E-2"/>
                  <c:y val="8.95856557611218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2438A51-F019-4369-B13D-CDA282D25424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3B0DFCB0-D0CE-4455-8455-797BDD417BC5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678010639568538"/>
                  <c:y val="9.85442213372340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F5351D-CF05-47D5-AB54-79133EB20F2D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C4FB327E-9243-4ABF-8348-3B42BC9D84FD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(4)'!$A$4:$A$8</c:f>
              <c:strCache>
                <c:ptCount val="5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  <c:pt idx="3">
                  <c:v>Пожертвования</c:v>
                </c:pt>
                <c:pt idx="4">
                  <c:v>Возврат целевых остатков межбюджетных трансфертов прошлых лет</c:v>
                </c:pt>
              </c:strCache>
            </c:strRef>
          </c:cat>
          <c:val>
            <c:numRef>
              <c:f>'Лист1 (4)'!$C$4:$C$8</c:f>
              <c:numCache>
                <c:formatCode>0.0</c:formatCode>
                <c:ptCount val="5"/>
                <c:pt idx="0" formatCode="General">
                  <c:v>9216.2999999999993</c:v>
                </c:pt>
                <c:pt idx="1">
                  <c:v>1368.4</c:v>
                </c:pt>
                <c:pt idx="2">
                  <c:v>44338.8</c:v>
                </c:pt>
                <c:pt idx="3" formatCode="General">
                  <c:v>27.9</c:v>
                </c:pt>
                <c:pt idx="4" formatCode="General">
                  <c:v>-0.4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014914802316376"/>
          <c:y val="0.16070740076258971"/>
          <c:w val="0.58799687076152518"/>
          <c:h val="0.769075398732117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3.5273368606701938E-2"/>
                  <c:y val="-2.76816575476231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3679217607933954E-2"/>
                  <c:y val="0.126105328828060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33410952319156"/>
                      <c:h val="0.3095424461769766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0646717246950835E-2"/>
                  <c:y val="0.258362137111149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324835024786872E-2"/>
                  <c:y val="-8.61207123703830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49888597868465"/>
                      <c:h val="0.15938483267975884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8.2304526748971207E-2"/>
                  <c:y val="0.110726630190492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5520282186948856"/>
                  <c:y val="-9.2272191825410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9952968841857638E-2"/>
                  <c:y val="-3.07573972751367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(3)'!$B$3:$B$9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правоохранительные органы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'Лист1 (3)'!$C$3:$C$9</c:f>
              <c:numCache>
                <c:formatCode>General</c:formatCode>
                <c:ptCount val="7"/>
                <c:pt idx="0">
                  <c:v>11404.1</c:v>
                </c:pt>
                <c:pt idx="1">
                  <c:v>146.5</c:v>
                </c:pt>
                <c:pt idx="2" formatCode="0.0">
                  <c:v>12006.8</c:v>
                </c:pt>
                <c:pt idx="3" formatCode="0.0">
                  <c:v>36839.5</c:v>
                </c:pt>
                <c:pt idx="4">
                  <c:v>6661</c:v>
                </c:pt>
                <c:pt idx="5" formatCode="0.0">
                  <c:v>1468.4</c:v>
                </c:pt>
                <c:pt idx="6">
                  <c:v>1089.2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(3)'!$B$3:$B$9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правоохранительные органы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'Лист1 (3)'!$D$3:$D$9</c:f>
              <c:numCache>
                <c:formatCode>0.0</c:formatCode>
                <c:ptCount val="7"/>
                <c:pt idx="0">
                  <c:v>16.381552958752003</c:v>
                </c:pt>
                <c:pt idx="1">
                  <c:v>0.21044164015197769</c:v>
                </c:pt>
                <c:pt idx="2">
                  <c:v>17.247308429875531</c:v>
                </c:pt>
                <c:pt idx="3">
                  <c:v>52.918531074257899</c:v>
                </c:pt>
                <c:pt idx="4">
                  <c:v>9.5682714338042558</c:v>
                </c:pt>
                <c:pt idx="5">
                  <c:v>2.109300371325352</c:v>
                </c:pt>
                <c:pt idx="6">
                  <c:v>1.5645940918329975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732F4-43D8-4A09-A0E6-B958D673CEB9}" type="datetimeFigureOut">
              <a:rPr lang="ru-RU" smtClean="0"/>
              <a:t>21.06.2021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A5B1F-78A4-4694-AF69-7366CBDAA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6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21.06.2021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21.06.2021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21.06.2021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21.06.2021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21.06.2021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21.06.2021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21.06.2021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21.06.2021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21.06.2021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21.06.2021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21.06.2021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13D7F3E-9D99-45E3-9BB0-7608FA1B8D15}" type="datetimeFigureOut">
              <a:rPr lang="ru-RU" smtClean="0"/>
              <a:t>21.06.2021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2241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Муниципальное образование «Подгорнское сельское поселение»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45638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Отчет об 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исполнении бюджета муниципального образования «Подгорнское сельское поселение» за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год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Общегосударственные вопросы</a:t>
            </a:r>
            <a:endParaRPr lang="ru-RU" sz="2400" dirty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899592" y="1628800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2348880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Функционирование Главы поселения    </a:t>
            </a:r>
            <a:r>
              <a:rPr lang="ru-RU" dirty="0" smtClean="0"/>
              <a:t>	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1228,7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10,8%)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поселения 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9006,2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(79,0%)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полномочий внешнего финансового контроля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общегосударственные вопросы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1154,1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(10,1%)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2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Культура, кинематография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3264" y="3364569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Общегосударственные вопросы</a:t>
            </a:r>
            <a:endParaRPr lang="ru-RU" sz="2400" dirty="0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899592" y="1412776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966428" y="4005064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2349751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</a:rPr>
              <a:t>Переданы полномочия МО Чаинский район	</a:t>
            </a:r>
            <a:r>
              <a:rPr lang="ru-RU" dirty="0" smtClean="0">
                <a:latin typeface="Times New Roman" panose="02020603050405020304" pitchFamily="18" charset="0"/>
              </a:rPr>
              <a:t>          6661,0 </a:t>
            </a:r>
            <a:r>
              <a:rPr lang="ru-RU" dirty="0">
                <a:latin typeface="Times New Roman" panose="02020603050405020304" pitchFamily="18" charset="0"/>
              </a:rPr>
              <a:t>тыс. </a:t>
            </a:r>
            <a:r>
              <a:rPr lang="ru-RU" dirty="0">
                <a:latin typeface="Times New Roman" panose="02020603050405020304" pitchFamily="18" charset="0"/>
              </a:rPr>
              <a:t>руб.</a:t>
            </a: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742883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обеспечение населения	100,0 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семьи и детства		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368,4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Физическая культура и спорт</a:t>
            </a:r>
            <a:endParaRPr lang="ru-RU" sz="2400" dirty="0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899592" y="1412776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2349751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1089,2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инструкторов по спорту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012,0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спортивных мероприятий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спортивного инвентаря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69,9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2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Национальная безопасность и правоохранительные органы</a:t>
            </a:r>
            <a:endParaRPr lang="ru-RU" sz="2400" dirty="0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899592" y="1412776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2349751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146,5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сирен оповещения населения о ЧС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79,5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средств пожаротушения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52,0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Опашка населенных пунктов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(минерализованные полосы)	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4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odgorn.tomsk.ru/image/resize/164x143/upload/images/shapochka/shap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88" y="474140"/>
            <a:ext cx="3388790" cy="295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odgorn.tomsk.ru/image/resize/164x143/upload/images/shapochka/shap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6672"/>
            <a:ext cx="338588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podgorn.tomsk.ru/image/resize/164x143/upload/images/shapochka/shap_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29000"/>
            <a:ext cx="3731404" cy="325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4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060848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Бюджет для граждан - это упрощенная версия бюджетного документа, которая использует неформальный язык и доступные форматы, чтобы облегчить для граждан понимание бюджета. Такая «упрощенная» версия содержит информационно-аналитический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государственные программы, публичные слушания и другая информация для граждан.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20688"/>
            <a:ext cx="1948536" cy="23762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1800" y="764704"/>
            <a:ext cx="597666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Уважаемые жители Подгорнского сельского поселения!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1600" dirty="0" smtClean="0"/>
              <a:t>Представляем вашему вниманию отчет об исполнении бюджета муниципального образования «Подгорнское сельское поселение» за </a:t>
            </a:r>
            <a:r>
              <a:rPr lang="ru-RU" sz="1600" dirty="0" smtClean="0"/>
              <a:t>2020 </a:t>
            </a:r>
            <a:r>
              <a:rPr lang="ru-RU" sz="1600" dirty="0" smtClean="0"/>
              <a:t>год в рамках проекта «Бюджет для граждан».</a:t>
            </a:r>
          </a:p>
          <a:p>
            <a:endParaRPr lang="ru-RU" sz="1600" dirty="0"/>
          </a:p>
          <a:p>
            <a:r>
              <a:rPr lang="ru-RU" sz="1600" dirty="0" smtClean="0"/>
              <a:t>«Бюджет для граждан» предназначен, прежде всего, для жителей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</a:t>
            </a:r>
          </a:p>
          <a:p>
            <a:endParaRPr lang="ru-RU" sz="1600" dirty="0"/>
          </a:p>
          <a:p>
            <a:r>
              <a:rPr lang="ru-RU" sz="1600" dirty="0" smtClean="0"/>
              <a:t>Надеемся, что представление бюджета и бюджетного процесса в понятной для жителей форме повысить уровень общественного участия граждан в бюджетном процессе муниципального образования «Подгорнское сельское поселение»</a:t>
            </a:r>
          </a:p>
          <a:p>
            <a:endParaRPr lang="ru-RU" sz="1600" dirty="0"/>
          </a:p>
          <a:p>
            <a:r>
              <a:rPr lang="ru-RU" sz="1600" dirty="0" smtClean="0"/>
              <a:t>		С уважением, Глава 					Подгорнского сельского поселения</a:t>
            </a:r>
          </a:p>
          <a:p>
            <a:r>
              <a:rPr lang="ru-RU" sz="1600" dirty="0" smtClean="0"/>
              <a:t>		А.Н. Кондратенко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755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Основные характеристики исполнения бюджета, </a:t>
            </a:r>
            <a:endParaRPr lang="ru-RU" sz="2400" dirty="0" smtClean="0"/>
          </a:p>
          <a:p>
            <a:pPr algn="ctr"/>
            <a:r>
              <a:rPr lang="ru-RU" sz="2400" dirty="0" smtClean="0"/>
              <a:t>тыс. руб</a:t>
            </a:r>
            <a:r>
              <a:rPr lang="ru-RU" sz="2400" dirty="0"/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325083"/>
              </p:ext>
            </p:extLst>
          </p:nvPr>
        </p:nvGraphicFramePr>
        <p:xfrm>
          <a:off x="1187624" y="1523692"/>
          <a:ext cx="5635867" cy="1617275"/>
        </p:xfrm>
        <a:graphic>
          <a:graphicData uri="http://schemas.openxmlformats.org/drawingml/2006/table">
            <a:tbl>
              <a:tblPr/>
              <a:tblGrid>
                <a:gridCol w="1065851"/>
                <a:gridCol w="1065851"/>
                <a:gridCol w="700833"/>
                <a:gridCol w="700833"/>
                <a:gridCol w="700833"/>
                <a:gridCol w="700833"/>
                <a:gridCol w="700833"/>
              </a:tblGrid>
              <a:tr h="252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40 289,8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37 616,0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40 022,8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79 533,9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83 344,6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67 911,7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4043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38 204,9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38 420,2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43 052,2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77 680,3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82 847,0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69 615,5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5180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Профицит (+)/ Дефицит (-)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2 084,9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-3 029,4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-1 703,9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722021"/>
              </p:ext>
            </p:extLst>
          </p:nvPr>
        </p:nvGraphicFramePr>
        <p:xfrm>
          <a:off x="827584" y="3356992"/>
          <a:ext cx="77768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25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Структура доходов бюджета МО Подгорнское сельское </a:t>
            </a:r>
            <a:r>
              <a:rPr lang="ru-RU" sz="2400" dirty="0" smtClean="0"/>
              <a:t>поселение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671784"/>
              </p:ext>
            </p:extLst>
          </p:nvPr>
        </p:nvGraphicFramePr>
        <p:xfrm>
          <a:off x="899592" y="1700808"/>
          <a:ext cx="6019801" cy="1200150"/>
        </p:xfrm>
        <a:graphic>
          <a:graphicData uri="http://schemas.openxmlformats.org/drawingml/2006/table">
            <a:tbl>
              <a:tblPr/>
              <a:tblGrid>
                <a:gridCol w="2830607"/>
                <a:gridCol w="609279"/>
                <a:gridCol w="609279"/>
                <a:gridCol w="609279"/>
                <a:gridCol w="752078"/>
                <a:gridCol w="609279"/>
              </a:tblGrid>
              <a:tr h="2381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54951,0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67911,5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813452"/>
              </p:ext>
            </p:extLst>
          </p:nvPr>
        </p:nvGraphicFramePr>
        <p:xfrm>
          <a:off x="1331640" y="3212976"/>
          <a:ext cx="4922143" cy="3173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908720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Структура налоговых и неналоговых </a:t>
            </a:r>
            <a:r>
              <a:rPr lang="ru-RU" sz="2400" dirty="0" smtClean="0"/>
              <a:t>доходов бюджета МО Подгорнское сельское поселение</a:t>
            </a: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055551"/>
              </p:ext>
            </p:extLst>
          </p:nvPr>
        </p:nvGraphicFramePr>
        <p:xfrm>
          <a:off x="4572000" y="2132856"/>
          <a:ext cx="4248472" cy="4165029"/>
        </p:xfrm>
        <a:graphic>
          <a:graphicData uri="http://schemas.openxmlformats.org/drawingml/2006/table">
            <a:tbl>
              <a:tblPr/>
              <a:tblGrid>
                <a:gridCol w="1953821"/>
                <a:gridCol w="638467"/>
                <a:gridCol w="864096"/>
                <a:gridCol w="792088"/>
              </a:tblGrid>
              <a:tr h="1073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План, тыс.руб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Испонено, тыс.руб.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 от плана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Акцизы на топливо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Земельный налог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использования имущества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реализации имущества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Компенсация затрат государства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23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12518,2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760352"/>
              </p:ext>
            </p:extLst>
          </p:nvPr>
        </p:nvGraphicFramePr>
        <p:xfrm>
          <a:off x="179513" y="2348880"/>
          <a:ext cx="4752528" cy="425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908720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Структура безвозмездных поступлений в бюджет Подгорнского сельского поселения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0688"/>
              </p:ext>
            </p:extLst>
          </p:nvPr>
        </p:nvGraphicFramePr>
        <p:xfrm>
          <a:off x="323528" y="2636912"/>
          <a:ext cx="4464496" cy="3114675"/>
        </p:xfrm>
        <a:graphic>
          <a:graphicData uri="http://schemas.openxmlformats.org/drawingml/2006/table">
            <a:tbl>
              <a:tblPr/>
              <a:tblGrid>
                <a:gridCol w="1728192"/>
                <a:gridCol w="792088"/>
                <a:gridCol w="864096"/>
                <a:gridCol w="1080120"/>
              </a:tblGrid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План, тыс.руб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Испонено, тыс.руб.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 от плана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Дотации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Субвенции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44341,8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44338,8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Пожертвования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Возврат целевых остатков межбюджетных трансфертов прошлых лет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54954,0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54951,0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684298"/>
              </p:ext>
            </p:extLst>
          </p:nvPr>
        </p:nvGraphicFramePr>
        <p:xfrm>
          <a:off x="4067944" y="2492896"/>
          <a:ext cx="5274196" cy="425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2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Отраслевая структура распределения бюджета Подгорнского сельского поселения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5839"/>
              </p:ext>
            </p:extLst>
          </p:nvPr>
        </p:nvGraphicFramePr>
        <p:xfrm>
          <a:off x="179512" y="1916832"/>
          <a:ext cx="4536504" cy="4314825"/>
        </p:xfrm>
        <a:graphic>
          <a:graphicData uri="http://schemas.openxmlformats.org/drawingml/2006/table">
            <a:tbl>
              <a:tblPr/>
              <a:tblGrid>
                <a:gridCol w="2016224"/>
                <a:gridCol w="648072"/>
                <a:gridCol w="936104"/>
                <a:gridCol w="936104"/>
              </a:tblGrid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Сумма, тыс.руб.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 от плана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36887,3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36839,5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12486,2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11438,7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11404,1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Национальная безопасность и правоохранительные органы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70177,4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69615,5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369663"/>
              </p:ext>
            </p:extLst>
          </p:nvPr>
        </p:nvGraphicFramePr>
        <p:xfrm>
          <a:off x="4572000" y="2132856"/>
          <a:ext cx="4376936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7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Жилищно-коммунальное хозяйство</a:t>
            </a:r>
            <a:endParaRPr lang="ru-RU" sz="2400" dirty="0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931340" y="1628801"/>
            <a:ext cx="493712" cy="720080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144699" y="1628800"/>
            <a:ext cx="493712" cy="720081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148263" y="1628800"/>
            <a:ext cx="493712" cy="720082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7308304" y="1628800"/>
            <a:ext cx="493712" cy="720081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899592" y="1628800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0084" y="2348881"/>
            <a:ext cx="2016224" cy="41474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56490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Жилищное хозяйство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982" y="3356992"/>
            <a:ext cx="19113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409,0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ремонт муниципального жилищного фонда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на капитальный ремонт многоквартирных домов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49771" y="2348880"/>
            <a:ext cx="2016224" cy="43873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760" y="2564904"/>
            <a:ext cx="1801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Коммунальное </a:t>
            </a:r>
            <a:r>
              <a:rPr lang="ru-RU" dirty="0"/>
              <a:t>хозяйство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6579" y="3350712"/>
            <a:ext cx="195675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29505,9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объектов коммунального хозяйства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компенсацию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организациями,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использующими в качестве топлива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нефть или мазут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18672" y="2348880"/>
            <a:ext cx="2016224" cy="42731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60232" y="2348881"/>
            <a:ext cx="2304256" cy="27363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23324" y="2500153"/>
            <a:ext cx="1911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Благоустройство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687573" y="2451931"/>
            <a:ext cx="227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Другие вопросы в</a:t>
            </a:r>
          </a:p>
          <a:p>
            <a:pPr algn="ctr"/>
            <a:r>
              <a:rPr lang="ru-RU" dirty="0"/>
              <a:t>области </a:t>
            </a:r>
            <a:r>
              <a:rPr lang="ru-RU" dirty="0" smtClean="0"/>
              <a:t>жилищно-коммунального</a:t>
            </a:r>
            <a:endParaRPr lang="ru-RU" dirty="0"/>
          </a:p>
          <a:p>
            <a:pPr algn="ctr"/>
            <a:r>
              <a:rPr lang="ru-RU" dirty="0"/>
              <a:t>хозяйства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9458" y="2990261"/>
            <a:ext cx="198771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6270,0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лодочных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переправ, пешеходных переходов, уличного освещения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центральной площади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Обустройство детской игровой площадки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д.Григорьевка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46353" y="3652260"/>
            <a:ext cx="1911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654,5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гаража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Национальная экономика</a:t>
            </a:r>
            <a:endParaRPr lang="ru-RU" sz="240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858727" y="1622957"/>
            <a:ext cx="493712" cy="720082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899592" y="1628800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31806" y="2343037"/>
            <a:ext cx="2144087" cy="30963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300" y="2438896"/>
            <a:ext cx="191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Дорожный фонд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03813" y="2904087"/>
            <a:ext cx="214408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11757,8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42230" y="2343037"/>
            <a:ext cx="2526705" cy="3168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94271" y="2519017"/>
            <a:ext cx="2526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Другие вопросы в</a:t>
            </a:r>
          </a:p>
          <a:p>
            <a:pPr algn="ctr"/>
            <a:r>
              <a:rPr lang="ru-RU" dirty="0"/>
              <a:t>области </a:t>
            </a:r>
            <a:r>
              <a:rPr lang="ru-RU" dirty="0" smtClean="0"/>
              <a:t>национальной экономики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912569" y="3571807"/>
            <a:ext cx="23203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249,0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Кадастровые работы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159165" y="1622957"/>
            <a:ext cx="493712" cy="720080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val="15015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2158</TotalTime>
  <Words>645</Words>
  <Application>Microsoft Office PowerPoint</Application>
  <PresentationFormat>Экран (4:3)</PresentationFormat>
  <Paragraphs>269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Муниципальное образование «Подгорнское сельское поселение»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UFK13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Ксения Владимировна</dc:creator>
  <cp:lastModifiedBy>Admin</cp:lastModifiedBy>
  <cp:revision>96</cp:revision>
  <cp:lastPrinted>2020-07-31T04:13:35Z</cp:lastPrinted>
  <dcterms:created xsi:type="dcterms:W3CDTF">2017-04-04T11:01:28Z</dcterms:created>
  <dcterms:modified xsi:type="dcterms:W3CDTF">2021-06-21T09:43:55Z</dcterms:modified>
</cp:coreProperties>
</file>